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6" r:id="rId4"/>
    <p:sldId id="297" r:id="rId5"/>
    <p:sldId id="295" r:id="rId6"/>
    <p:sldId id="299" r:id="rId7"/>
    <p:sldId id="300" r:id="rId8"/>
    <p:sldId id="306" r:id="rId9"/>
    <p:sldId id="298" r:id="rId10"/>
    <p:sldId id="307" r:id="rId11"/>
    <p:sldId id="305" r:id="rId12"/>
    <p:sldId id="308" r:id="rId13"/>
    <p:sldId id="303" r:id="rId14"/>
    <p:sldId id="304" r:id="rId15"/>
    <p:sldId id="309" r:id="rId16"/>
    <p:sldId id="310" r:id="rId17"/>
    <p:sldId id="261" r:id="rId18"/>
    <p:sldId id="262" r:id="rId19"/>
    <p:sldId id="263" r:id="rId20"/>
    <p:sldId id="265" r:id="rId21"/>
    <p:sldId id="301" r:id="rId22"/>
    <p:sldId id="264" r:id="rId23"/>
    <p:sldId id="274" r:id="rId24"/>
    <p:sldId id="302" r:id="rId25"/>
    <p:sldId id="291" r:id="rId26"/>
    <p:sldId id="257" r:id="rId27"/>
    <p:sldId id="267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Dawson" initials="DD" lastIdx="5" clrIdx="0">
    <p:extLst>
      <p:ext uri="{19B8F6BF-5375-455C-9EA6-DF929625EA0E}">
        <p15:presenceInfo xmlns:p15="http://schemas.microsoft.com/office/powerpoint/2012/main" userId="c4e0ef77e881ab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4e0ef77e881ab56/Desktop/To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Mbps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Sheet2!$C$7:$C$17</c:f>
              <c:strCache>
                <c:ptCount val="11"/>
                <c:pt idx="0">
                  <c:v>DSL Download</c:v>
                </c:pt>
                <c:pt idx="1">
                  <c:v>DSL Upload</c:v>
                </c:pt>
                <c:pt idx="3">
                  <c:v>Cable Download</c:v>
                </c:pt>
                <c:pt idx="4">
                  <c:v>Cable Upload</c:v>
                </c:pt>
                <c:pt idx="6">
                  <c:v>GPON Download</c:v>
                </c:pt>
                <c:pt idx="7">
                  <c:v>GPON Upload</c:v>
                </c:pt>
                <c:pt idx="9">
                  <c:v>Next Gen PON Download</c:v>
                </c:pt>
                <c:pt idx="10">
                  <c:v>Next Gen PON Upload</c:v>
                </c:pt>
              </c:strCache>
            </c:strRef>
          </c:cat>
          <c:val>
            <c:numRef>
              <c:f>Sheet2!$D$7:$D$17</c:f>
              <c:numCache>
                <c:formatCode>#,##0_);\(#,##0\)</c:formatCode>
                <c:ptCount val="11"/>
                <c:pt idx="0">
                  <c:v>30</c:v>
                </c:pt>
                <c:pt idx="1">
                  <c:v>10</c:v>
                </c:pt>
                <c:pt idx="3">
                  <c:v>1000</c:v>
                </c:pt>
                <c:pt idx="4">
                  <c:v>30</c:v>
                </c:pt>
                <c:pt idx="6">
                  <c:v>1000</c:v>
                </c:pt>
                <c:pt idx="7">
                  <c:v>1000</c:v>
                </c:pt>
                <c:pt idx="9">
                  <c:v>10000</c:v>
                </c:pt>
                <c:pt idx="1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A-4F44-9426-B86EAB364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571864"/>
        <c:axId val="432573832"/>
        <c:axId val="0"/>
      </c:bar3DChart>
      <c:catAx>
        <c:axId val="43257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73832"/>
        <c:crosses val="autoZero"/>
        <c:auto val="1"/>
        <c:lblAlgn val="ctr"/>
        <c:lblOffset val="100"/>
        <c:noMultiLvlLbl val="0"/>
      </c:catAx>
      <c:valAx>
        <c:axId val="43257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7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5125_PowerPoint_Presentation_Broad_Sub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473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222" y="365125"/>
            <a:ext cx="9302578" cy="1325563"/>
          </a:xfrm>
        </p:spPr>
        <p:txBody>
          <a:bodyPr/>
          <a:lstStyle>
            <a:lvl1pPr>
              <a:defRPr>
                <a:solidFill>
                  <a:srgbClr val="00AAE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50" y="-1350703"/>
            <a:ext cx="9628769" cy="26852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32" y="365125"/>
            <a:ext cx="934376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14" y="365125"/>
            <a:ext cx="95018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18" y="365125"/>
            <a:ext cx="93684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5125_PowerPoint_Presentation_Broad_SubTitl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1794" y="365125"/>
            <a:ext cx="9352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CCBA-F399-4CF9-8D09-69C2FCF8000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88" y="5791200"/>
            <a:ext cx="1215373" cy="65503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552664" y="6446238"/>
            <a:ext cx="14829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FinleyUSA.com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9" y="5951328"/>
            <a:ext cx="1073371" cy="5433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56862" y="6446238"/>
            <a:ext cx="129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CCGcomm.com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AE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0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0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tsandpansbyccg.com/" TargetMode="External"/><Relationship Id="rId2" Type="http://schemas.openxmlformats.org/officeDocument/2006/relationships/hyperlink" Target="mailto:blackbean2@ccgcomm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konechne@finleyUSA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Farmington / Farmington Hills </a:t>
            </a:r>
            <a:br>
              <a:rPr lang="en-US" dirty="0"/>
            </a:br>
            <a:r>
              <a:rPr lang="en-US" dirty="0"/>
              <a:t>Broadband Feasibility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600" b="1" dirty="0"/>
          </a:p>
          <a:p>
            <a:pPr algn="l"/>
            <a:r>
              <a:rPr lang="en-US" sz="3600" b="1" dirty="0"/>
              <a:t>CCG Consulting &amp; Finley Engineering</a:t>
            </a:r>
          </a:p>
          <a:p>
            <a:pPr algn="l"/>
            <a:r>
              <a:rPr lang="en-US" sz="3600" b="1" dirty="0"/>
              <a:t>January 25, 2021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25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Design: 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Design Considerations</a:t>
            </a:r>
          </a:p>
          <a:p>
            <a:r>
              <a:rPr lang="en-US" dirty="0"/>
              <a:t>Largest Investment</a:t>
            </a:r>
          </a:p>
          <a:p>
            <a:r>
              <a:rPr lang="en-US" dirty="0"/>
              <a:t>Longest Estimated Life</a:t>
            </a:r>
          </a:p>
          <a:p>
            <a:r>
              <a:rPr lang="en-US" dirty="0"/>
              <a:t>Look Forward – Not What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Optical Distribution Network (ODN)</a:t>
            </a:r>
          </a:p>
          <a:p>
            <a:r>
              <a:rPr lang="en-US" dirty="0"/>
              <a:t>80% of total Capital Expenditures</a:t>
            </a:r>
          </a:p>
          <a:p>
            <a:r>
              <a:rPr lang="en-US" dirty="0"/>
              <a:t>40 Year Lifespan</a:t>
            </a:r>
          </a:p>
          <a:p>
            <a:r>
              <a:rPr lang="en-US" dirty="0"/>
              <a:t>The most disruptive portion of the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12" name="Text Box 158">
            <a:extLst>
              <a:ext uri="{FF2B5EF4-FFF2-40B4-BE49-F238E27FC236}">
                <a16:creationId xmlns:a16="http://schemas.microsoft.com/office/drawing/2014/main" id="{EF6EFA5A-4E11-41B8-BC90-74F91DDF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172" y="1351445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Distribution Pedestal</a:t>
            </a:r>
          </a:p>
        </p:txBody>
      </p:sp>
      <p:sp>
        <p:nvSpPr>
          <p:cNvPr id="13" name="Text Box 159">
            <a:extLst>
              <a:ext uri="{FF2B5EF4-FFF2-40B4-BE49-F238E27FC236}">
                <a16:creationId xmlns:a16="http://schemas.microsoft.com/office/drawing/2014/main" id="{34F6CF74-4B1C-45C0-8D25-201FE643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810" y="5510695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Distribution Pedestal</a:t>
            </a: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C0ADFA5-49C1-4C19-86A9-F41E24DC2A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17535" y="4664557"/>
            <a:ext cx="401637" cy="438150"/>
            <a:chOff x="4147" y="1642"/>
            <a:chExt cx="634" cy="691"/>
          </a:xfrm>
        </p:grpSpPr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EC5AD0B5-156D-45FB-A8D0-129BC5E05D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18" descr="Woven mat">
              <a:extLst>
                <a:ext uri="{FF2B5EF4-FFF2-40B4-BE49-F238E27FC236}">
                  <a16:creationId xmlns:a16="http://schemas.microsoft.com/office/drawing/2014/main" id="{FECE2F29-33FE-43A2-B2FD-16757E7F9B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B0B220A-6BD2-4CBF-A34E-563D6B5B39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4660" y="4853470"/>
            <a:ext cx="401637" cy="438150"/>
            <a:chOff x="4147" y="1642"/>
            <a:chExt cx="634" cy="691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530D34A-98C9-4EE4-A3D1-0DC679B0B6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21" descr="Woven mat">
              <a:extLst>
                <a:ext uri="{FF2B5EF4-FFF2-40B4-BE49-F238E27FC236}">
                  <a16:creationId xmlns:a16="http://schemas.microsoft.com/office/drawing/2014/main" id="{D019B1CA-7654-4EAE-81E6-9056FAC7E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1A0AE8AD-5F01-46AD-98F8-970488FE53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17535" y="5231295"/>
            <a:ext cx="401637" cy="438150"/>
            <a:chOff x="4147" y="1642"/>
            <a:chExt cx="634" cy="691"/>
          </a:xfrm>
        </p:grpSpPr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C0FA8D5E-ACEA-4F7B-AFE2-5209356E92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30" descr="Woven mat">
              <a:extLst>
                <a:ext uri="{FF2B5EF4-FFF2-40B4-BE49-F238E27FC236}">
                  <a16:creationId xmlns:a16="http://schemas.microsoft.com/office/drawing/2014/main" id="{C9FEA044-E313-4DDB-A3E1-50C7EBA23A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Line 39">
            <a:extLst>
              <a:ext uri="{FF2B5EF4-FFF2-40B4-BE49-F238E27FC236}">
                <a16:creationId xmlns:a16="http://schemas.microsoft.com/office/drawing/2014/main" id="{0F044FF2-B9F6-409D-81D5-A669677B5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860" y="5012220"/>
            <a:ext cx="2295525" cy="4556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0">
            <a:extLst>
              <a:ext uri="{FF2B5EF4-FFF2-40B4-BE49-F238E27FC236}">
                <a16:creationId xmlns:a16="http://schemas.microsoft.com/office/drawing/2014/main" id="{9F48465B-E835-4DB9-BCA1-A3DE97065D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5660" y="5542445"/>
            <a:ext cx="2371725" cy="3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1FCB56C8-954C-4921-B80A-D8ABAF16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635" y="3585057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OLT</a:t>
            </a:r>
          </a:p>
        </p:txBody>
      </p:sp>
      <p:grpSp>
        <p:nvGrpSpPr>
          <p:cNvPr id="28" name="Group 55">
            <a:extLst>
              <a:ext uri="{FF2B5EF4-FFF2-40B4-BE49-F238E27FC236}">
                <a16:creationId xmlns:a16="http://schemas.microsoft.com/office/drawing/2014/main" id="{45DAFC19-B0D5-40B0-8A01-3530B758BA27}"/>
              </a:ext>
            </a:extLst>
          </p:cNvPr>
          <p:cNvGrpSpPr>
            <a:grpSpLocks/>
          </p:cNvGrpSpPr>
          <p:nvPr/>
        </p:nvGrpSpPr>
        <p:grpSpPr bwMode="auto">
          <a:xfrm>
            <a:off x="1867422" y="3434245"/>
            <a:ext cx="1344613" cy="2016125"/>
            <a:chOff x="236" y="2790"/>
            <a:chExt cx="852" cy="1300"/>
          </a:xfrm>
        </p:grpSpPr>
        <p:sp>
          <p:nvSpPr>
            <p:cNvPr id="29" name="Line 56">
              <a:extLst>
                <a:ext uri="{FF2B5EF4-FFF2-40B4-BE49-F238E27FC236}">
                  <a16:creationId xmlns:a16="http://schemas.microsoft.com/office/drawing/2014/main" id="{3E7AF9E4-9841-4374-B0E1-2ABCF08CE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" y="2790"/>
              <a:ext cx="8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7">
              <a:extLst>
                <a:ext uri="{FF2B5EF4-FFF2-40B4-BE49-F238E27FC236}">
                  <a16:creationId xmlns:a16="http://schemas.microsoft.com/office/drawing/2014/main" id="{814CC2E5-83EB-4B7E-A74D-9359B027C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3" y="2790"/>
              <a:ext cx="5" cy="1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8">
              <a:extLst>
                <a:ext uri="{FF2B5EF4-FFF2-40B4-BE49-F238E27FC236}">
                  <a16:creationId xmlns:a16="http://schemas.microsoft.com/office/drawing/2014/main" id="{FB2A9AC1-8D73-44BF-A890-37CC51D56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" y="4090"/>
              <a:ext cx="8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9">
              <a:extLst>
                <a:ext uri="{FF2B5EF4-FFF2-40B4-BE49-F238E27FC236}">
                  <a16:creationId xmlns:a16="http://schemas.microsoft.com/office/drawing/2014/main" id="{D7A7EA8C-6DA5-45C6-B443-788DB7827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" y="2790"/>
              <a:ext cx="0" cy="1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 Box 60">
            <a:extLst>
              <a:ext uri="{FF2B5EF4-FFF2-40B4-BE49-F238E27FC236}">
                <a16:creationId xmlns:a16="http://schemas.microsoft.com/office/drawing/2014/main" id="{82665E73-294B-4D25-BA0F-CB9B15B8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972" y="3210407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id="{67272F01-0640-40C0-966C-7189F3EDB8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897" y="4407382"/>
            <a:ext cx="4763" cy="11382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4">
            <a:extLst>
              <a:ext uri="{FF2B5EF4-FFF2-40B4-BE49-F238E27FC236}">
                <a16:creationId xmlns:a16="http://schemas.microsoft.com/office/drawing/2014/main" id="{F97E3A79-DBDA-4F9C-AE81-244E522D94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77572" y="4335945"/>
            <a:ext cx="14288" cy="1131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81">
            <a:extLst>
              <a:ext uri="{FF2B5EF4-FFF2-40B4-BE49-F238E27FC236}">
                <a16:creationId xmlns:a16="http://schemas.microsoft.com/office/drawing/2014/main" id="{8B320B80-5E9E-4727-8D57-F290909B20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448154" y="4692338"/>
            <a:ext cx="712788" cy="365125"/>
            <a:chOff x="1754" y="3115"/>
            <a:chExt cx="1277" cy="230"/>
          </a:xfrm>
        </p:grpSpPr>
        <p:sp>
          <p:nvSpPr>
            <p:cNvPr id="37" name="Rectangle 82">
              <a:extLst>
                <a:ext uri="{FF2B5EF4-FFF2-40B4-BE49-F238E27FC236}">
                  <a16:creationId xmlns:a16="http://schemas.microsoft.com/office/drawing/2014/main" id="{2360DDD2-CC9F-4959-A3D8-DEEE6293D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115"/>
              <a:ext cx="1204" cy="23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83">
              <a:extLst>
                <a:ext uri="{FF2B5EF4-FFF2-40B4-BE49-F238E27FC236}">
                  <a16:creationId xmlns:a16="http://schemas.microsoft.com/office/drawing/2014/main" id="{3CE12D27-033E-4FE2-8916-EAC94FB1A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84">
              <a:extLst>
                <a:ext uri="{FF2B5EF4-FFF2-40B4-BE49-F238E27FC236}">
                  <a16:creationId xmlns:a16="http://schemas.microsoft.com/office/drawing/2014/main" id="{2DE22D7D-41C0-4D89-AAC4-5A9A4D69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89">
            <a:extLst>
              <a:ext uri="{FF2B5EF4-FFF2-40B4-BE49-F238E27FC236}">
                <a16:creationId xmlns:a16="http://schemas.microsoft.com/office/drawing/2014/main" id="{BFD5CE35-4DB4-4B5C-B5DC-E3BACE51A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335" y="3802545"/>
            <a:ext cx="1096962" cy="862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97">
            <a:extLst>
              <a:ext uri="{FF2B5EF4-FFF2-40B4-BE49-F238E27FC236}">
                <a16:creationId xmlns:a16="http://schemas.microsoft.com/office/drawing/2014/main" id="{91864791-A5F0-49AE-A414-36FCB7546A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3272" y="5121757"/>
            <a:ext cx="1246188" cy="423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BF9C11B5-8ADF-4212-8BBD-11DB4B5DD8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27047" y="1714982"/>
            <a:ext cx="401638" cy="438150"/>
            <a:chOff x="4147" y="1642"/>
            <a:chExt cx="634" cy="691"/>
          </a:xfrm>
        </p:grpSpPr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4BBC6D32-223D-4B72-9D22-DD6EAD3D52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utoShape 8" descr="Woven mat">
              <a:extLst>
                <a:ext uri="{FF2B5EF4-FFF2-40B4-BE49-F238E27FC236}">
                  <a16:creationId xmlns:a16="http://schemas.microsoft.com/office/drawing/2014/main" id="{2D4A2777-B54E-4D6E-803B-40183AAF6C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C09F9466-59D3-46CD-B683-38153E551B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27047" y="2308707"/>
            <a:ext cx="401638" cy="438150"/>
            <a:chOff x="4147" y="1642"/>
            <a:chExt cx="634" cy="691"/>
          </a:xfrm>
        </p:grpSpPr>
        <p:sp>
          <p:nvSpPr>
            <p:cNvPr id="51" name="Rectangle 11">
              <a:extLst>
                <a:ext uri="{FF2B5EF4-FFF2-40B4-BE49-F238E27FC236}">
                  <a16:creationId xmlns:a16="http://schemas.microsoft.com/office/drawing/2014/main" id="{8ED96C50-E0DD-4167-8E06-DC50732C8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2" descr="Woven mat">
              <a:extLst>
                <a:ext uri="{FF2B5EF4-FFF2-40B4-BE49-F238E27FC236}">
                  <a16:creationId xmlns:a16="http://schemas.microsoft.com/office/drawing/2014/main" id="{FFDFC59A-7738-4CB9-8BB0-69CC9E14C6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:a16="http://schemas.microsoft.com/office/drawing/2014/main" id="{C2EAFA6B-FDD6-406F-8094-D25A1D9715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1472" y="2270607"/>
            <a:ext cx="401638" cy="438150"/>
            <a:chOff x="4147" y="1642"/>
            <a:chExt cx="634" cy="691"/>
          </a:xfrm>
        </p:grpSpPr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D76B67C7-C789-4E75-92C7-63A0E2A942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AutoShape 24" descr="Woven mat">
              <a:extLst>
                <a:ext uri="{FF2B5EF4-FFF2-40B4-BE49-F238E27FC236}">
                  <a16:creationId xmlns:a16="http://schemas.microsoft.com/office/drawing/2014/main" id="{262AD798-F035-4FB5-91E1-5AC699E102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25">
            <a:extLst>
              <a:ext uri="{FF2B5EF4-FFF2-40B4-BE49-F238E27FC236}">
                <a16:creationId xmlns:a16="http://schemas.microsoft.com/office/drawing/2014/main" id="{B0949F5D-021E-4473-953A-4B058C88B3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1472" y="1646720"/>
            <a:ext cx="401638" cy="438150"/>
            <a:chOff x="4147" y="1642"/>
            <a:chExt cx="634" cy="691"/>
          </a:xfrm>
        </p:grpSpPr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A27A91B4-442F-4877-8586-1062C2C89D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AutoShape 27" descr="Woven mat">
              <a:extLst>
                <a:ext uri="{FF2B5EF4-FFF2-40B4-BE49-F238E27FC236}">
                  <a16:creationId xmlns:a16="http://schemas.microsoft.com/office/drawing/2014/main" id="{B8B83840-0EB8-4CBF-BD8F-C5D6001264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Line 66">
            <a:extLst>
              <a:ext uri="{FF2B5EF4-FFF2-40B4-BE49-F238E27FC236}">
                <a16:creationId xmlns:a16="http://schemas.microsoft.com/office/drawing/2014/main" id="{2EFC7E49-F480-45BB-8DAC-CC054FEF3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0085" y="2280132"/>
            <a:ext cx="481012" cy="2873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7">
            <a:extLst>
              <a:ext uri="{FF2B5EF4-FFF2-40B4-BE49-F238E27FC236}">
                <a16:creationId xmlns:a16="http://schemas.microsoft.com/office/drawing/2014/main" id="{6F9E2C3E-3B67-4BD1-AB4C-D3CE6E295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1097" y="2280132"/>
            <a:ext cx="0" cy="17287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70">
            <a:extLst>
              <a:ext uri="{FF2B5EF4-FFF2-40B4-BE49-F238E27FC236}">
                <a16:creationId xmlns:a16="http://schemas.microsoft.com/office/drawing/2014/main" id="{E70BAEE8-89CC-4951-8FEB-0FCA98B2B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0085" y="1934057"/>
            <a:ext cx="557212" cy="269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71">
            <a:extLst>
              <a:ext uri="{FF2B5EF4-FFF2-40B4-BE49-F238E27FC236}">
                <a16:creationId xmlns:a16="http://schemas.microsoft.com/office/drawing/2014/main" id="{7C6CE04D-AB9F-406E-B3AE-1E44AD442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84122" y="2203932"/>
            <a:ext cx="3175" cy="1881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90">
            <a:extLst>
              <a:ext uri="{FF2B5EF4-FFF2-40B4-BE49-F238E27FC236}">
                <a16:creationId xmlns:a16="http://schemas.microsoft.com/office/drawing/2014/main" id="{9342BF8C-69AE-446B-8E4C-C5FF81D2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110" y="1857857"/>
            <a:ext cx="574675" cy="703263"/>
          </a:xfrm>
          <a:prstGeom prst="rect">
            <a:avLst/>
          </a:prstGeom>
          <a:solidFill>
            <a:srgbClr val="99CC00">
              <a:alpha val="38039"/>
            </a:srgbClr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93">
            <a:extLst>
              <a:ext uri="{FF2B5EF4-FFF2-40B4-BE49-F238E27FC236}">
                <a16:creationId xmlns:a16="http://schemas.microsoft.com/office/drawing/2014/main" id="{D6380685-9FD4-48F9-B0B2-C8B3F8A60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1910" y="2203932"/>
            <a:ext cx="3175" cy="1958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94">
            <a:extLst>
              <a:ext uri="{FF2B5EF4-FFF2-40B4-BE49-F238E27FC236}">
                <a16:creationId xmlns:a16="http://schemas.microsoft.com/office/drawing/2014/main" id="{21B81C6E-CD99-43FF-BC65-3834361A86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1285" y="2280132"/>
            <a:ext cx="1587" cy="1954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95">
            <a:extLst>
              <a:ext uri="{FF2B5EF4-FFF2-40B4-BE49-F238E27FC236}">
                <a16:creationId xmlns:a16="http://schemas.microsoft.com/office/drawing/2014/main" id="{B2358746-099C-473D-B7A8-9A6DA16654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1285" y="2280132"/>
            <a:ext cx="460375" cy="346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96">
            <a:extLst>
              <a:ext uri="{FF2B5EF4-FFF2-40B4-BE49-F238E27FC236}">
                <a16:creationId xmlns:a16="http://schemas.microsoft.com/office/drawing/2014/main" id="{438BE8E6-ABFC-4624-A567-219E281766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5085" y="2011845"/>
            <a:ext cx="536575" cy="192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117">
            <a:extLst>
              <a:ext uri="{FF2B5EF4-FFF2-40B4-BE49-F238E27FC236}">
                <a16:creationId xmlns:a16="http://schemas.microsoft.com/office/drawing/2014/main" id="{D86F86C7-70E6-400B-9827-A2DDE1F22C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9535" y="2022957"/>
            <a:ext cx="401637" cy="438150"/>
            <a:chOff x="4147" y="1642"/>
            <a:chExt cx="634" cy="691"/>
          </a:xfrm>
        </p:grpSpPr>
        <p:sp>
          <p:nvSpPr>
            <p:cNvPr id="69" name="Rectangle 118">
              <a:extLst>
                <a:ext uri="{FF2B5EF4-FFF2-40B4-BE49-F238E27FC236}">
                  <a16:creationId xmlns:a16="http://schemas.microsoft.com/office/drawing/2014/main" id="{18366D66-BCD3-47E2-A744-D5B8454A9A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AutoShape 119" descr="Woven mat">
              <a:extLst>
                <a:ext uri="{FF2B5EF4-FFF2-40B4-BE49-F238E27FC236}">
                  <a16:creationId xmlns:a16="http://schemas.microsoft.com/office/drawing/2014/main" id="{CE959A9B-AA81-486D-8FC8-AA117F7B8A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120">
            <a:extLst>
              <a:ext uri="{FF2B5EF4-FFF2-40B4-BE49-F238E27FC236}">
                <a16:creationId xmlns:a16="http://schemas.microsoft.com/office/drawing/2014/main" id="{F7BE27FC-F999-41BC-A89D-E8B0695692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9535" y="2616682"/>
            <a:ext cx="401637" cy="438150"/>
            <a:chOff x="4147" y="1642"/>
            <a:chExt cx="634" cy="691"/>
          </a:xfrm>
        </p:grpSpPr>
        <p:sp>
          <p:nvSpPr>
            <p:cNvPr id="72" name="Rectangle 121">
              <a:extLst>
                <a:ext uri="{FF2B5EF4-FFF2-40B4-BE49-F238E27FC236}">
                  <a16:creationId xmlns:a16="http://schemas.microsoft.com/office/drawing/2014/main" id="{4DEB2C87-104B-40AB-9D53-CDF06FC97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utoShape 122" descr="Woven mat">
              <a:extLst>
                <a:ext uri="{FF2B5EF4-FFF2-40B4-BE49-F238E27FC236}">
                  <a16:creationId xmlns:a16="http://schemas.microsoft.com/office/drawing/2014/main" id="{BDFBB531-6049-46AA-A163-108F0729D2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123">
            <a:extLst>
              <a:ext uri="{FF2B5EF4-FFF2-40B4-BE49-F238E27FC236}">
                <a16:creationId xmlns:a16="http://schemas.microsoft.com/office/drawing/2014/main" id="{369DF35D-47DE-475F-969B-0FB225E3CE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3960" y="2578582"/>
            <a:ext cx="401637" cy="438150"/>
            <a:chOff x="4147" y="1642"/>
            <a:chExt cx="634" cy="691"/>
          </a:xfrm>
        </p:grpSpPr>
        <p:sp>
          <p:nvSpPr>
            <p:cNvPr id="75" name="Rectangle 124">
              <a:extLst>
                <a:ext uri="{FF2B5EF4-FFF2-40B4-BE49-F238E27FC236}">
                  <a16:creationId xmlns:a16="http://schemas.microsoft.com/office/drawing/2014/main" id="{2F10008A-0475-43EB-A8DD-8FF5AA1949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AutoShape 125" descr="Woven mat">
              <a:extLst>
                <a:ext uri="{FF2B5EF4-FFF2-40B4-BE49-F238E27FC236}">
                  <a16:creationId xmlns:a16="http://schemas.microsoft.com/office/drawing/2014/main" id="{227451E4-9371-4041-94A6-B1901C5D5B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126">
            <a:extLst>
              <a:ext uri="{FF2B5EF4-FFF2-40B4-BE49-F238E27FC236}">
                <a16:creationId xmlns:a16="http://schemas.microsoft.com/office/drawing/2014/main" id="{43944B22-2EF3-4D41-8818-F728A5B929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3960" y="1954695"/>
            <a:ext cx="401637" cy="438150"/>
            <a:chOff x="4147" y="1642"/>
            <a:chExt cx="634" cy="691"/>
          </a:xfrm>
        </p:grpSpPr>
        <p:sp>
          <p:nvSpPr>
            <p:cNvPr id="78" name="Rectangle 127">
              <a:extLst>
                <a:ext uri="{FF2B5EF4-FFF2-40B4-BE49-F238E27FC236}">
                  <a16:creationId xmlns:a16="http://schemas.microsoft.com/office/drawing/2014/main" id="{1A98F932-EAF5-43BB-88DA-A557440AF0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2" y="1872"/>
              <a:ext cx="40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AutoShape 128" descr="Woven mat">
              <a:extLst>
                <a:ext uri="{FF2B5EF4-FFF2-40B4-BE49-F238E27FC236}">
                  <a16:creationId xmlns:a16="http://schemas.microsoft.com/office/drawing/2014/main" id="{7FF7E493-1C77-434D-A1DB-7F004992A6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7" y="1642"/>
              <a:ext cx="634" cy="230"/>
            </a:xfrm>
            <a:prstGeom prst="triangle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Line 129">
            <a:extLst>
              <a:ext uri="{FF2B5EF4-FFF2-40B4-BE49-F238E27FC236}">
                <a16:creationId xmlns:a16="http://schemas.microsoft.com/office/drawing/2014/main" id="{861DE403-5E45-4169-B8A0-954170E170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2572" y="2588107"/>
            <a:ext cx="481013" cy="2873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30">
            <a:extLst>
              <a:ext uri="{FF2B5EF4-FFF2-40B4-BE49-F238E27FC236}">
                <a16:creationId xmlns:a16="http://schemas.microsoft.com/office/drawing/2014/main" id="{B7D93C05-7E92-43FB-9C20-79E1D07CC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585" y="2588107"/>
            <a:ext cx="0" cy="157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31">
            <a:extLst>
              <a:ext uri="{FF2B5EF4-FFF2-40B4-BE49-F238E27FC236}">
                <a16:creationId xmlns:a16="http://schemas.microsoft.com/office/drawing/2014/main" id="{25459445-CBD4-4A67-84A9-BD319E6D0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2572" y="2242032"/>
            <a:ext cx="557213" cy="269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32">
            <a:extLst>
              <a:ext uri="{FF2B5EF4-FFF2-40B4-BE49-F238E27FC236}">
                <a16:creationId xmlns:a16="http://schemas.microsoft.com/office/drawing/2014/main" id="{DCA0AF0D-FE01-4216-B759-03F671391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9785" y="2511907"/>
            <a:ext cx="0" cy="1573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" name="Group 133">
            <a:extLst>
              <a:ext uri="{FF2B5EF4-FFF2-40B4-BE49-F238E27FC236}">
                <a16:creationId xmlns:a16="http://schemas.microsoft.com/office/drawing/2014/main" id="{060147C5-0703-4185-9982-13FDAAFB2C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847035" y="3269144"/>
            <a:ext cx="882650" cy="365125"/>
            <a:chOff x="1754" y="3115"/>
            <a:chExt cx="1277" cy="230"/>
          </a:xfrm>
        </p:grpSpPr>
        <p:sp>
          <p:nvSpPr>
            <p:cNvPr id="85" name="Rectangle 134">
              <a:extLst>
                <a:ext uri="{FF2B5EF4-FFF2-40B4-BE49-F238E27FC236}">
                  <a16:creationId xmlns:a16="http://schemas.microsoft.com/office/drawing/2014/main" id="{FFFAE4F5-AE56-48B9-8144-C1E2388F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115"/>
              <a:ext cx="1204" cy="23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135">
              <a:extLst>
                <a:ext uri="{FF2B5EF4-FFF2-40B4-BE49-F238E27FC236}">
                  <a16:creationId xmlns:a16="http://schemas.microsoft.com/office/drawing/2014/main" id="{D8970358-0E1D-4EAF-B717-6BBEEEC3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136">
              <a:extLst>
                <a:ext uri="{FF2B5EF4-FFF2-40B4-BE49-F238E27FC236}">
                  <a16:creationId xmlns:a16="http://schemas.microsoft.com/office/drawing/2014/main" id="{2CEC899D-396E-45F1-BE3F-0F48EDDF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Rectangle 137">
            <a:extLst>
              <a:ext uri="{FF2B5EF4-FFF2-40B4-BE49-F238E27FC236}">
                <a16:creationId xmlns:a16="http://schemas.microsoft.com/office/drawing/2014/main" id="{5782E6A3-69D5-4D1F-AB93-9A7A5820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597" y="2165832"/>
            <a:ext cx="574675" cy="703263"/>
          </a:xfrm>
          <a:prstGeom prst="rect">
            <a:avLst/>
          </a:prstGeom>
          <a:solidFill>
            <a:srgbClr val="99CC00">
              <a:alpha val="38039"/>
            </a:srgbClr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ine 138">
            <a:extLst>
              <a:ext uri="{FF2B5EF4-FFF2-40B4-BE49-F238E27FC236}">
                <a16:creationId xmlns:a16="http://schemas.microsoft.com/office/drawing/2014/main" id="{41FB1A7E-6067-4E1C-9719-E13C707FF5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35985" y="2510320"/>
            <a:ext cx="0" cy="149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141">
            <a:extLst>
              <a:ext uri="{FF2B5EF4-FFF2-40B4-BE49-F238E27FC236}">
                <a16:creationId xmlns:a16="http://schemas.microsoft.com/office/drawing/2014/main" id="{2318FA1A-209A-4987-AC2D-A3D81ACF6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7572" y="2319820"/>
            <a:ext cx="536575" cy="192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42">
            <a:extLst>
              <a:ext uri="{FF2B5EF4-FFF2-40B4-BE49-F238E27FC236}">
                <a16:creationId xmlns:a16="http://schemas.microsoft.com/office/drawing/2014/main" id="{1108C6C4-502C-424F-B544-4C209914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610" y="1743557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Distribution Pedestal</a:t>
            </a:r>
          </a:p>
        </p:txBody>
      </p:sp>
      <p:grpSp>
        <p:nvGrpSpPr>
          <p:cNvPr id="92" name="Group 153">
            <a:extLst>
              <a:ext uri="{FF2B5EF4-FFF2-40B4-BE49-F238E27FC236}">
                <a16:creationId xmlns:a16="http://schemas.microsoft.com/office/drawing/2014/main" id="{5AD713FB-0A17-4B01-B1C2-418A10011603}"/>
              </a:ext>
            </a:extLst>
          </p:cNvPr>
          <p:cNvGrpSpPr>
            <a:grpSpLocks/>
          </p:cNvGrpSpPr>
          <p:nvPr/>
        </p:nvGrpSpPr>
        <p:grpSpPr bwMode="auto">
          <a:xfrm>
            <a:off x="8330135" y="2434120"/>
            <a:ext cx="365125" cy="1498600"/>
            <a:chOff x="4309" y="2329"/>
            <a:chExt cx="230" cy="800"/>
          </a:xfrm>
        </p:grpSpPr>
        <p:sp>
          <p:nvSpPr>
            <p:cNvPr id="93" name="Rectangle 154">
              <a:extLst>
                <a:ext uri="{FF2B5EF4-FFF2-40B4-BE49-F238E27FC236}">
                  <a16:creationId xmlns:a16="http://schemas.microsoft.com/office/drawing/2014/main" id="{EA6930CD-C9D7-4A5B-A848-18C3C3DD1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6" y="2626"/>
              <a:ext cx="776" cy="23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val 155">
              <a:extLst>
                <a:ext uri="{FF2B5EF4-FFF2-40B4-BE49-F238E27FC236}">
                  <a16:creationId xmlns:a16="http://schemas.microsoft.com/office/drawing/2014/main" id="{D10CBF97-C7F1-47F0-B698-5B63C202DC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00" y="2238"/>
              <a:ext cx="47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156">
            <a:extLst>
              <a:ext uri="{FF2B5EF4-FFF2-40B4-BE49-F238E27FC236}">
                <a16:creationId xmlns:a16="http://schemas.microsoft.com/office/drawing/2014/main" id="{88CECED2-3CE3-411A-8037-AF4030D3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597" y="3700945"/>
            <a:ext cx="574675" cy="703262"/>
          </a:xfrm>
          <a:prstGeom prst="rect">
            <a:avLst/>
          </a:prstGeom>
          <a:solidFill>
            <a:srgbClr val="99CC00">
              <a:alpha val="38039"/>
            </a:srgbClr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 Box 157">
            <a:extLst>
              <a:ext uri="{FF2B5EF4-FFF2-40B4-BE49-F238E27FC236}">
                <a16:creationId xmlns:a16="http://schemas.microsoft.com/office/drawing/2014/main" id="{072CD42E-3C6C-428B-BB33-73DB680F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410" y="4354995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Distribution Pedestal</a:t>
            </a:r>
          </a:p>
        </p:txBody>
      </p:sp>
      <p:cxnSp>
        <p:nvCxnSpPr>
          <p:cNvPr id="97" name="Straight Connector 118">
            <a:extLst>
              <a:ext uri="{FF2B5EF4-FFF2-40B4-BE49-F238E27FC236}">
                <a16:creationId xmlns:a16="http://schemas.microsoft.com/office/drawing/2014/main" id="{4F07403D-BFD3-4AF7-94C6-401EF1CBF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760" y="4212120"/>
            <a:ext cx="3981450" cy="14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 152">
            <a:extLst>
              <a:ext uri="{FF2B5EF4-FFF2-40B4-BE49-F238E27FC236}">
                <a16:creationId xmlns:a16="http://schemas.microsoft.com/office/drawing/2014/main" id="{948F55F2-EDE6-42F7-AEF7-3657A19EC9A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783241" y="3366776"/>
            <a:ext cx="365125" cy="1497013"/>
            <a:chOff x="4309" y="2329"/>
            <a:chExt cx="230" cy="800"/>
          </a:xfrm>
        </p:grpSpPr>
        <p:sp>
          <p:nvSpPr>
            <p:cNvPr id="99" name="Rectangle 86">
              <a:extLst>
                <a:ext uri="{FF2B5EF4-FFF2-40B4-BE49-F238E27FC236}">
                  <a16:creationId xmlns:a16="http://schemas.microsoft.com/office/drawing/2014/main" id="{4756332A-BDD3-4B7A-A906-834A887873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36" y="2626"/>
              <a:ext cx="776" cy="23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87">
              <a:extLst>
                <a:ext uri="{FF2B5EF4-FFF2-40B4-BE49-F238E27FC236}">
                  <a16:creationId xmlns:a16="http://schemas.microsoft.com/office/drawing/2014/main" id="{18DE34C5-45E9-4A12-8DB7-108023C125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00" y="2238"/>
              <a:ext cx="47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Rectangle 54">
            <a:extLst>
              <a:ext uri="{FF2B5EF4-FFF2-40B4-BE49-F238E27FC236}">
                <a16:creationId xmlns:a16="http://schemas.microsoft.com/office/drawing/2014/main" id="{5D592052-4CE7-46B5-B80E-AF75CE99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985" y="3859695"/>
            <a:ext cx="457200" cy="914400"/>
          </a:xfrm>
          <a:prstGeom prst="rect">
            <a:avLst/>
          </a:prstGeom>
          <a:solidFill>
            <a:srgbClr val="3366FF"/>
          </a:solidFill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Group 80">
            <a:extLst>
              <a:ext uri="{FF2B5EF4-FFF2-40B4-BE49-F238E27FC236}">
                <a16:creationId xmlns:a16="http://schemas.microsoft.com/office/drawing/2014/main" id="{E555D697-E417-4B0C-8CE7-51326746C6D4}"/>
              </a:ext>
            </a:extLst>
          </p:cNvPr>
          <p:cNvGrpSpPr>
            <a:grpSpLocks/>
          </p:cNvGrpSpPr>
          <p:nvPr/>
        </p:nvGrpSpPr>
        <p:grpSpPr bwMode="auto">
          <a:xfrm>
            <a:off x="4451872" y="3893032"/>
            <a:ext cx="1989138" cy="365125"/>
            <a:chOff x="1754" y="3115"/>
            <a:chExt cx="1277" cy="230"/>
          </a:xfrm>
        </p:grpSpPr>
        <p:sp>
          <p:nvSpPr>
            <p:cNvPr id="103" name="Rectangle 78">
              <a:extLst>
                <a:ext uri="{FF2B5EF4-FFF2-40B4-BE49-F238E27FC236}">
                  <a16:creationId xmlns:a16="http://schemas.microsoft.com/office/drawing/2014/main" id="{DD9053C0-0D2A-42E7-81E0-9223E9F23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115"/>
              <a:ext cx="1204" cy="23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74">
              <a:extLst>
                <a:ext uri="{FF2B5EF4-FFF2-40B4-BE49-F238E27FC236}">
                  <a16:creationId xmlns:a16="http://schemas.microsoft.com/office/drawing/2014/main" id="{3EA28F97-949C-4F74-8FDD-58757A44B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79">
              <a:extLst>
                <a:ext uri="{FF2B5EF4-FFF2-40B4-BE49-F238E27FC236}">
                  <a16:creationId xmlns:a16="http://schemas.microsoft.com/office/drawing/2014/main" id="{69F5D4F7-933C-4213-A5A4-549894AD9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3115"/>
              <a:ext cx="73" cy="230"/>
            </a:xfrm>
            <a:prstGeom prst="ellipse">
              <a:avLst/>
            </a:prstGeom>
            <a:solidFill>
              <a:srgbClr val="00FFFF">
                <a:alpha val="45097"/>
              </a:srgbClr>
            </a:solidFill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24" charset="-128"/>
                </a:defRPr>
              </a:lvl9pPr>
            </a:lstStyle>
            <a:p>
              <a:pPr defTabSz="914400"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6" name="Straight Connector 141">
            <a:extLst>
              <a:ext uri="{FF2B5EF4-FFF2-40B4-BE49-F238E27FC236}">
                <a16:creationId xmlns:a16="http://schemas.microsoft.com/office/drawing/2014/main" id="{C1D36484-948F-48ED-A005-16B27D05569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119541" y="4927288"/>
            <a:ext cx="1214438" cy="15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184">
            <a:extLst>
              <a:ext uri="{FF2B5EF4-FFF2-40B4-BE49-F238E27FC236}">
                <a16:creationId xmlns:a16="http://schemas.microsoft.com/office/drawing/2014/main" id="{7C2CA550-4C79-4500-B9B4-8CFD736F87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2660" y="3940657"/>
            <a:ext cx="2154237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186">
            <a:extLst>
              <a:ext uri="{FF2B5EF4-FFF2-40B4-BE49-F238E27FC236}">
                <a16:creationId xmlns:a16="http://schemas.microsoft.com/office/drawing/2014/main" id="{815D76B3-E382-4DC0-A812-462ED4A159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9635" y="4013682"/>
            <a:ext cx="2227262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Connector 188">
            <a:extLst>
              <a:ext uri="{FF2B5EF4-FFF2-40B4-BE49-F238E27FC236}">
                <a16:creationId xmlns:a16="http://schemas.microsoft.com/office/drawing/2014/main" id="{DE8CCE8A-41D6-4407-8F8D-6018E06D3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6610" y="4086707"/>
            <a:ext cx="2300287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Connector 190">
            <a:extLst>
              <a:ext uri="{FF2B5EF4-FFF2-40B4-BE49-F238E27FC236}">
                <a16:creationId xmlns:a16="http://schemas.microsoft.com/office/drawing/2014/main" id="{DD732C60-99B2-4E04-8A12-BA9CD31DBE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3585" y="4159732"/>
            <a:ext cx="2373312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Freeform 191">
            <a:extLst>
              <a:ext uri="{FF2B5EF4-FFF2-40B4-BE49-F238E27FC236}">
                <a16:creationId xmlns:a16="http://schemas.microsoft.com/office/drawing/2014/main" id="{A5AF6789-D471-407A-B9AC-0B916A7D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660" y="2643670"/>
            <a:ext cx="458787" cy="1296987"/>
          </a:xfrm>
          <a:custGeom>
            <a:avLst/>
            <a:gdLst>
              <a:gd name="T0" fmla="*/ 0 w 458413"/>
              <a:gd name="T1" fmla="*/ 1276182 h 1297623"/>
              <a:gd name="T2" fmla="*/ 4987 w 458413"/>
              <a:gd name="T3" fmla="*/ 0 h 1297623"/>
              <a:gd name="T4" fmla="*/ 471302 w 458413"/>
              <a:gd name="T5" fmla="*/ 288632 h 1297623"/>
              <a:gd name="T6" fmla="*/ 0 60000 65536"/>
              <a:gd name="T7" fmla="*/ 0 60000 65536"/>
              <a:gd name="T8" fmla="*/ 0 60000 65536"/>
              <a:gd name="T9" fmla="*/ 0 w 458413"/>
              <a:gd name="T10" fmla="*/ 0 h 1297623"/>
              <a:gd name="T11" fmla="*/ 458413 w 458413"/>
              <a:gd name="T12" fmla="*/ 1297623 h 1297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413" h="1297623">
                <a:moveTo>
                  <a:pt x="0" y="1297623"/>
                </a:moveTo>
                <a:lnTo>
                  <a:pt x="4851" y="0"/>
                </a:lnTo>
                <a:lnTo>
                  <a:pt x="458413" y="293481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112" name="Straight Connector 197">
            <a:extLst>
              <a:ext uri="{FF2B5EF4-FFF2-40B4-BE49-F238E27FC236}">
                <a16:creationId xmlns:a16="http://schemas.microsoft.com/office/drawing/2014/main" id="{8E314DBE-E1A1-43D8-B445-AAD757A540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177610" y="4013682"/>
            <a:ext cx="12414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200">
            <a:extLst>
              <a:ext uri="{FF2B5EF4-FFF2-40B4-BE49-F238E27FC236}">
                <a16:creationId xmlns:a16="http://schemas.microsoft.com/office/drawing/2014/main" id="{B46045B2-F06B-4ED9-B24D-6969404712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177610" y="4086707"/>
            <a:ext cx="131445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Connector 202">
            <a:extLst>
              <a:ext uri="{FF2B5EF4-FFF2-40B4-BE49-F238E27FC236}">
                <a16:creationId xmlns:a16="http://schemas.microsoft.com/office/drawing/2014/main" id="{0C8E21C2-5CED-4BD9-BF93-6AAA5155235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177610" y="4159732"/>
            <a:ext cx="1387475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204">
            <a:extLst>
              <a:ext uri="{FF2B5EF4-FFF2-40B4-BE49-F238E27FC236}">
                <a16:creationId xmlns:a16="http://schemas.microsoft.com/office/drawing/2014/main" id="{A7AE72B3-4752-46FA-AB12-C6A2121DEF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177610" y="4232757"/>
            <a:ext cx="146050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Group 169">
            <a:extLst>
              <a:ext uri="{FF2B5EF4-FFF2-40B4-BE49-F238E27FC236}">
                <a16:creationId xmlns:a16="http://schemas.microsoft.com/office/drawing/2014/main" id="{C4060B1B-341B-4D9B-A300-76954B46B79E}"/>
              </a:ext>
            </a:extLst>
          </p:cNvPr>
          <p:cNvGrpSpPr>
            <a:grpSpLocks/>
          </p:cNvGrpSpPr>
          <p:nvPr/>
        </p:nvGrpSpPr>
        <p:grpSpPr bwMode="auto">
          <a:xfrm>
            <a:off x="6514035" y="3940657"/>
            <a:ext cx="663575" cy="468313"/>
            <a:chOff x="5478463" y="4779963"/>
            <a:chExt cx="663575" cy="468312"/>
          </a:xfrm>
        </p:grpSpPr>
        <p:cxnSp>
          <p:nvCxnSpPr>
            <p:cNvPr id="117" name="Straight Connector 206">
              <a:extLst>
                <a:ext uri="{FF2B5EF4-FFF2-40B4-BE49-F238E27FC236}">
                  <a16:creationId xmlns:a16="http://schemas.microsoft.com/office/drawing/2014/main" id="{EA6F8C46-6AF9-44A7-A949-3BD187D2D9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947569" y="4883944"/>
              <a:ext cx="6350" cy="382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8" name="Group 265">
              <a:extLst>
                <a:ext uri="{FF2B5EF4-FFF2-40B4-BE49-F238E27FC236}">
                  <a16:creationId xmlns:a16="http://schemas.microsoft.com/office/drawing/2014/main" id="{E2B53236-7E83-43D2-AA3B-E88B90DEE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8425" y="4779983"/>
              <a:ext cx="663570" cy="468314"/>
              <a:chOff x="5479219" y="4779980"/>
              <a:chExt cx="662841" cy="468295"/>
            </a:xfrm>
          </p:grpSpPr>
          <p:cxnSp>
            <p:nvCxnSpPr>
              <p:cNvPr id="119" name="Straight Connector 139">
                <a:extLst>
                  <a:ext uri="{FF2B5EF4-FFF2-40B4-BE49-F238E27FC236}">
                    <a16:creationId xmlns:a16="http://schemas.microsoft.com/office/drawing/2014/main" id="{12A93397-90B0-4F87-A705-DE4B62BA0D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752305" y="5085556"/>
                <a:ext cx="96837" cy="825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0" name="Group 241">
                <a:extLst>
                  <a:ext uri="{FF2B5EF4-FFF2-40B4-BE49-F238E27FC236}">
                    <a16:creationId xmlns:a16="http://schemas.microsoft.com/office/drawing/2014/main" id="{4779195C-298C-4C8E-ADAA-590126A57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9219" y="4779980"/>
                <a:ext cx="662841" cy="468295"/>
                <a:chOff x="5479219" y="4779980"/>
                <a:chExt cx="662841" cy="468295"/>
              </a:xfrm>
            </p:grpSpPr>
            <p:sp>
              <p:nvSpPr>
                <p:cNvPr id="121" name="Oval 32">
                  <a:extLst>
                    <a:ext uri="{FF2B5EF4-FFF2-40B4-BE49-F238E27FC236}">
                      <a16:creationId xmlns:a16="http://schemas.microsoft.com/office/drawing/2014/main" id="{2321D5AB-B1C7-4250-BD6E-DF0AA1E47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8950" y="4883150"/>
                  <a:ext cx="366713" cy="3651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24" charset="-128"/>
                    </a:defRPr>
                  </a:lvl9pPr>
                </a:lstStyle>
                <a:p>
                  <a:pPr defTabSz="914400" eaLnBrk="1" hangingPunct="1"/>
                  <a:endParaRPr lang="en-US" altLang="en-US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Line 43">
                  <a:extLst>
                    <a:ext uri="{FF2B5EF4-FFF2-40B4-BE49-F238E27FC236}">
                      <a16:creationId xmlns:a16="http://schemas.microsoft.com/office/drawing/2014/main" id="{77D50DAA-0021-434A-8473-7CF98B376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521338" y="4779980"/>
                  <a:ext cx="239700" cy="293669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Line 44">
                  <a:extLst>
                    <a:ext uri="{FF2B5EF4-FFF2-40B4-BE49-F238E27FC236}">
                      <a16:creationId xmlns:a16="http://schemas.microsoft.com/office/drawing/2014/main" id="{DC33606C-4E49-4DEF-9206-29E3F7C4F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521338" y="4853006"/>
                  <a:ext cx="239700" cy="21111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Line 69">
                  <a:extLst>
                    <a:ext uri="{FF2B5EF4-FFF2-40B4-BE49-F238E27FC236}">
                      <a16:creationId xmlns:a16="http://schemas.microsoft.com/office/drawing/2014/main" id="{2DACDD30-9433-4893-A18F-18F51D62C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1338" y="4926033"/>
                  <a:ext cx="239700" cy="1380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146">
                  <a:extLst>
                    <a:ext uri="{FF2B5EF4-FFF2-40B4-BE49-F238E27FC236}">
                      <a16:creationId xmlns:a16="http://schemas.microsoft.com/office/drawing/2014/main" id="{F0D3DBCE-9069-40BA-8E5C-884B573EA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76929" y="4999059"/>
                  <a:ext cx="365130" cy="7302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147">
                  <a:extLst>
                    <a:ext uri="{FF2B5EF4-FFF2-40B4-BE49-F238E27FC236}">
                      <a16:creationId xmlns:a16="http://schemas.microsoft.com/office/drawing/2014/main" id="{00E872E4-780F-4FB4-9DEB-F4552784D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59449" y="4926033"/>
                  <a:ext cx="382609" cy="15238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27" name="Straight Connector 248">
                  <a:extLst>
                    <a:ext uri="{FF2B5EF4-FFF2-40B4-BE49-F238E27FC236}">
                      <a16:creationId xmlns:a16="http://schemas.microsoft.com/office/drawing/2014/main" id="{43D01715-F70D-40E2-8337-23D984E88424}"/>
                    </a:ext>
                  </a:extLst>
                </p:cNvPr>
                <p:cNvCxnSpPr>
                  <a:cxnSpLocks noChangeShapeType="1"/>
                  <a:stCxn id="126" idx="0"/>
                </p:cNvCxnSpPr>
                <p:nvPr/>
              </p:nvCxnSpPr>
              <p:spPr bwMode="auto">
                <a:xfrm rot="16200000" flipH="1">
                  <a:off x="5683249" y="5154612"/>
                  <a:ext cx="168275" cy="1587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8" name="Straight Connector 249">
                  <a:extLst>
                    <a:ext uri="{FF2B5EF4-FFF2-40B4-BE49-F238E27FC236}">
                      <a16:creationId xmlns:a16="http://schemas.microsoft.com/office/drawing/2014/main" id="{072B058F-04A9-46B4-A8EA-0A4222F3902E}"/>
                    </a:ext>
                  </a:extLst>
                </p:cNvPr>
                <p:cNvCxnSpPr>
                  <a:cxnSpLocks noChangeShapeType="1"/>
                  <a:endCxn id="126" idx="0"/>
                </p:cNvCxnSpPr>
                <p:nvPr/>
              </p:nvCxnSpPr>
              <p:spPr bwMode="auto">
                <a:xfrm rot="5400000" flipH="1" flipV="1">
                  <a:off x="5676254" y="5084845"/>
                  <a:ext cx="89626" cy="7676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" name="Straight Connector 250">
                  <a:extLst>
                    <a:ext uri="{FF2B5EF4-FFF2-40B4-BE49-F238E27FC236}">
                      <a16:creationId xmlns:a16="http://schemas.microsoft.com/office/drawing/2014/main" id="{DBBACB09-948F-40DF-8E99-7297F69BA1B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479219" y="5064125"/>
                  <a:ext cx="281819" cy="98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0" name="Straight Connector 251">
                  <a:extLst>
                    <a:ext uri="{FF2B5EF4-FFF2-40B4-BE49-F238E27FC236}">
                      <a16:creationId xmlns:a16="http://schemas.microsoft.com/office/drawing/2014/main" id="{ADAC3D18-7B03-4F80-9EF0-3FC120181FE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521338" y="4999059"/>
                  <a:ext cx="239700" cy="6506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1" name="Straight Connector 252">
                  <a:extLst>
                    <a:ext uri="{FF2B5EF4-FFF2-40B4-BE49-F238E27FC236}">
                      <a16:creationId xmlns:a16="http://schemas.microsoft.com/office/drawing/2014/main" id="{F6869372-1D6A-4679-8F55-E282CDF83F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761039" y="4853007"/>
                  <a:ext cx="381021" cy="21111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32" name="Rectangle 98">
            <a:extLst>
              <a:ext uri="{FF2B5EF4-FFF2-40B4-BE49-F238E27FC236}">
                <a16:creationId xmlns:a16="http://schemas.microsoft.com/office/drawing/2014/main" id="{C2588DEE-500D-4FA2-8B00-D713C3C9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535" y="5320195"/>
            <a:ext cx="458787" cy="428625"/>
          </a:xfrm>
          <a:prstGeom prst="rect">
            <a:avLst/>
          </a:prstGeom>
          <a:solidFill>
            <a:srgbClr val="99CC00">
              <a:alpha val="38039"/>
            </a:srgbClr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defTabSz="914400"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Box 45">
            <a:extLst>
              <a:ext uri="{FF2B5EF4-FFF2-40B4-BE49-F238E27FC236}">
                <a16:creationId xmlns:a16="http://schemas.microsoft.com/office/drawing/2014/main" id="{D7F21129-93CB-4BAA-815B-3268E83F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997" y="3421545"/>
            <a:ext cx="549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COT</a:t>
            </a:r>
          </a:p>
        </p:txBody>
      </p:sp>
      <p:sp>
        <p:nvSpPr>
          <p:cNvPr id="134" name="Text Box 17">
            <a:extLst>
              <a:ext uri="{FF2B5EF4-FFF2-40B4-BE49-F238E27FC236}">
                <a16:creationId xmlns:a16="http://schemas.microsoft.com/office/drawing/2014/main" id="{C29CFABB-8D14-4476-9236-41AB39F0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29" y="3157809"/>
            <a:ext cx="18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anose="02020603050405020304" pitchFamily="18" charset="0"/>
              </a:rPr>
              <a:t>Local Convergence Cabinet</a:t>
            </a:r>
          </a:p>
        </p:txBody>
      </p:sp>
    </p:spTree>
    <p:extLst>
      <p:ext uri="{BB962C8B-B14F-4D97-AF65-F5344CB8AC3E}">
        <p14:creationId xmlns:p14="http://schemas.microsoft.com/office/powerpoint/2010/main" val="159336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Design: 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Key Design Points</a:t>
            </a:r>
          </a:p>
          <a:p>
            <a:r>
              <a:rPr lang="en-US" dirty="0"/>
              <a:t>Where: Fiber Network follows existing utilities for aerial / buried construction.</a:t>
            </a:r>
          </a:p>
          <a:p>
            <a:r>
              <a:rPr lang="en-US" dirty="0"/>
              <a:t>Active vs Passive: Cost Model used an ODN capable of supporting both</a:t>
            </a:r>
          </a:p>
          <a:p>
            <a:r>
              <a:rPr lang="en-US" dirty="0"/>
              <a:t>Capacity: 10Gbps today across the entire network, the upper limits are a limitation of electronics, not the ODN</a:t>
            </a:r>
          </a:p>
          <a:p>
            <a:r>
              <a:rPr lang="en-US" dirty="0"/>
              <a:t>Two Data Centers: Redundant interconnect routes to provide redundancy between electronics sites</a:t>
            </a:r>
          </a:p>
          <a:p>
            <a:r>
              <a:rPr lang="en-US" dirty="0"/>
              <a:t>Extra fiber provided for future growth / expansion. </a:t>
            </a:r>
          </a:p>
        </p:txBody>
      </p:sp>
    </p:spTree>
    <p:extLst>
      <p:ext uri="{BB962C8B-B14F-4D97-AF65-F5344CB8AC3E}">
        <p14:creationId xmlns:p14="http://schemas.microsoft.com/office/powerpoint/2010/main" val="399184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27771-83AF-438F-B604-7076BFCD2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82740" y="472440"/>
            <a:ext cx="4858385" cy="5364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734A06-A71D-4518-AD2C-DE45F41D10B8}"/>
              </a:ext>
            </a:extLst>
          </p:cNvPr>
          <p:cNvSpPr txBox="1"/>
          <p:nvPr/>
        </p:nvSpPr>
        <p:spPr>
          <a:xfrm>
            <a:off x="588670" y="1924603"/>
            <a:ext cx="609407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CD9209-355E-4797-8D4E-4C8B8D42100F}"/>
              </a:ext>
            </a:extLst>
          </p:cNvPr>
          <p:cNvCxnSpPr>
            <a:cxnSpLocks/>
          </p:cNvCxnSpPr>
          <p:nvPr/>
        </p:nvCxnSpPr>
        <p:spPr>
          <a:xfrm>
            <a:off x="310051" y="2902395"/>
            <a:ext cx="959697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8396D-BE5F-4B4A-8191-84A5C3725099}"/>
              </a:ext>
            </a:extLst>
          </p:cNvPr>
          <p:cNvCxnSpPr>
            <a:cxnSpLocks/>
          </p:cNvCxnSpPr>
          <p:nvPr/>
        </p:nvCxnSpPr>
        <p:spPr>
          <a:xfrm>
            <a:off x="294811" y="2540445"/>
            <a:ext cx="959697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E03A6DAC-4C58-42AF-BB96-7BDBF5516B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3151315"/>
            <a:ext cx="344891" cy="37555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107F927-B14B-4938-8BFB-551EA8B8DB7D}"/>
              </a:ext>
            </a:extLst>
          </p:cNvPr>
          <p:cNvSpPr txBox="1"/>
          <p:nvPr/>
        </p:nvSpPr>
        <p:spPr>
          <a:xfrm>
            <a:off x="1403430" y="235577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Farmington and Farmington Hills Boundaries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A642C1-7061-4BF0-92EE-B61A4AD25AE1}"/>
              </a:ext>
            </a:extLst>
          </p:cNvPr>
          <p:cNvSpPr txBox="1"/>
          <p:nvPr/>
        </p:nvSpPr>
        <p:spPr>
          <a:xfrm>
            <a:off x="1403430" y="277242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GPON Serving Areas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3E6022-2D53-40E1-B0CD-866ED136850D}"/>
              </a:ext>
            </a:extLst>
          </p:cNvPr>
          <p:cNvSpPr txBox="1"/>
          <p:nvPr/>
        </p:nvSpPr>
        <p:spPr>
          <a:xfrm>
            <a:off x="445183" y="3046376"/>
            <a:ext cx="5562077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 Survey Points: Locations in the field where actual buried/underground construction conditions were observed to help create the statistical model for the study.  The survey looked at the following conditions: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lot line/front lot line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aerial/buried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space availability on existing poles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determine how a FTTH network could be built.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8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734A06-A71D-4518-AD2C-DE45F41D10B8}"/>
              </a:ext>
            </a:extLst>
          </p:cNvPr>
          <p:cNvSpPr txBox="1"/>
          <p:nvPr/>
        </p:nvSpPr>
        <p:spPr>
          <a:xfrm>
            <a:off x="588670" y="1924603"/>
            <a:ext cx="609407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CD9209-355E-4797-8D4E-4C8B8D42100F}"/>
              </a:ext>
            </a:extLst>
          </p:cNvPr>
          <p:cNvCxnSpPr>
            <a:cxnSpLocks/>
          </p:cNvCxnSpPr>
          <p:nvPr/>
        </p:nvCxnSpPr>
        <p:spPr>
          <a:xfrm>
            <a:off x="310051" y="2902395"/>
            <a:ext cx="95969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8396D-BE5F-4B4A-8191-84A5C3725099}"/>
              </a:ext>
            </a:extLst>
          </p:cNvPr>
          <p:cNvCxnSpPr>
            <a:cxnSpLocks/>
          </p:cNvCxnSpPr>
          <p:nvPr/>
        </p:nvCxnSpPr>
        <p:spPr>
          <a:xfrm>
            <a:off x="294811" y="2540445"/>
            <a:ext cx="959697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107F927-B14B-4938-8BFB-551EA8B8DB7D}"/>
              </a:ext>
            </a:extLst>
          </p:cNvPr>
          <p:cNvSpPr txBox="1"/>
          <p:nvPr/>
        </p:nvSpPr>
        <p:spPr>
          <a:xfrm>
            <a:off x="1403430" y="235577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Farmington and Farmington Hills Boundaries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A642C1-7061-4BF0-92EE-B61A4AD25AE1}"/>
              </a:ext>
            </a:extLst>
          </p:cNvPr>
          <p:cNvSpPr txBox="1"/>
          <p:nvPr/>
        </p:nvSpPr>
        <p:spPr>
          <a:xfrm>
            <a:off x="1403430" y="277242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GPON Serving Areas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5D3CE3-31CA-44C8-A9A2-3A1463BB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40" y="1064864"/>
            <a:ext cx="4808242" cy="465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3B97B-8447-4C47-8CAC-207826C4FBDB}"/>
              </a:ext>
            </a:extLst>
          </p:cNvPr>
          <p:cNvSpPr txBox="1"/>
          <p:nvPr/>
        </p:nvSpPr>
        <p:spPr>
          <a:xfrm>
            <a:off x="1643605" y="3429000"/>
            <a:ext cx="4469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GPON Serving Areas where a theoretical design was completed.  The design evaluated routes, construction type, and subscriber locations.  The design provided theoretical fiber sizing with estimated cable footages, splicing, and drop placement information.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GPON Serving Areas where both aerial and buried routes were laid out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744E4-27DE-4184-B981-842170E42DF7}"/>
              </a:ext>
            </a:extLst>
          </p:cNvPr>
          <p:cNvSpPr/>
          <p:nvPr/>
        </p:nvSpPr>
        <p:spPr>
          <a:xfrm>
            <a:off x="474777" y="3567895"/>
            <a:ext cx="561340" cy="238125"/>
          </a:xfrm>
          <a:prstGeom prst="rect">
            <a:avLst/>
          </a:prstGeom>
          <a:solidFill>
            <a:srgbClr val="92D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161417-1300-4826-9426-B084BFE3EC1F}"/>
              </a:ext>
            </a:extLst>
          </p:cNvPr>
          <p:cNvSpPr/>
          <p:nvPr/>
        </p:nvSpPr>
        <p:spPr>
          <a:xfrm>
            <a:off x="474777" y="5486139"/>
            <a:ext cx="561340" cy="238125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537FF5-DBAE-45F7-B6D9-BBA152F1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266700"/>
            <a:ext cx="9342120" cy="937895"/>
          </a:xfrm>
        </p:spPr>
        <p:txBody>
          <a:bodyPr>
            <a:normAutofit/>
          </a:bodyPr>
          <a:lstStyle/>
          <a:p>
            <a:r>
              <a:rPr lang="en-US" dirty="0"/>
              <a:t>Network Design: Methodology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D603D-B410-432B-B482-57C8B11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" y="1487171"/>
            <a:ext cx="10195560" cy="43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AB632E-7792-44DD-8381-873CBF69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20" y="1036320"/>
            <a:ext cx="7272909" cy="55549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537FF5-DBAE-45F7-B6D9-BBA152F1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266700"/>
            <a:ext cx="9342120" cy="937895"/>
          </a:xfrm>
        </p:spPr>
        <p:txBody>
          <a:bodyPr>
            <a:normAutofit/>
          </a:bodyPr>
          <a:lstStyle/>
          <a:p>
            <a:r>
              <a:rPr lang="en-US" dirty="0"/>
              <a:t>Network Design: Results</a:t>
            </a:r>
          </a:p>
        </p:txBody>
      </p:sp>
    </p:spTree>
    <p:extLst>
      <p:ext uri="{BB962C8B-B14F-4D97-AF65-F5344CB8AC3E}">
        <p14:creationId xmlns:p14="http://schemas.microsoft.com/office/powerpoint/2010/main" val="341375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Miles of Fiber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      		        </a:t>
            </a:r>
            <a:r>
              <a:rPr lang="en-US" b="1" dirty="0"/>
              <a:t>Farmington</a:t>
            </a:r>
          </a:p>
          <a:p>
            <a:pPr marL="0" indent="0">
              <a:buNone/>
            </a:pPr>
            <a:r>
              <a:rPr lang="en-US" b="1" dirty="0"/>
              <a:t>	Mile of Fiber      Farmington	   Hills		      Both</a:t>
            </a:r>
          </a:p>
          <a:p>
            <a:pPr marL="0" indent="0">
              <a:buNone/>
            </a:pPr>
            <a:r>
              <a:rPr lang="en-US" dirty="0"/>
              <a:t>	Aerial		    	  6.5		 113.1		      119.6		</a:t>
            </a:r>
          </a:p>
          <a:p>
            <a:pPr marL="0" indent="0">
              <a:buNone/>
            </a:pPr>
            <a:r>
              <a:rPr lang="en-US" dirty="0"/>
              <a:t>	Buried	     	41.2 		 375.2		      416.4	</a:t>
            </a:r>
          </a:p>
          <a:p>
            <a:pPr marL="0" indent="0">
              <a:buNone/>
            </a:pPr>
            <a:r>
              <a:rPr lang="en-US" dirty="0"/>
              <a:t>	Total 		           47.7		 488.2		      536.0</a:t>
            </a:r>
          </a:p>
        </p:txBody>
      </p:sp>
    </p:spTree>
    <p:extLst>
      <p:ext uri="{BB962C8B-B14F-4D97-AF65-F5344CB8AC3E}">
        <p14:creationId xmlns:p14="http://schemas.microsoft.com/office/powerpoint/2010/main" val="9589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Network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50% Penetration				Farmington</a:t>
            </a:r>
          </a:p>
          <a:p>
            <a:pPr marL="0" indent="0">
              <a:buNone/>
            </a:pPr>
            <a:r>
              <a:rPr lang="en-US" dirty="0"/>
              <a:t>		           	   	 </a:t>
            </a:r>
            <a:r>
              <a:rPr lang="en-US" u="sng" dirty="0"/>
              <a:t>Farmington</a:t>
            </a:r>
            <a:r>
              <a:rPr lang="en-US" dirty="0"/>
              <a:t>  	       </a:t>
            </a:r>
            <a:r>
              <a:rPr lang="en-US" u="sng" dirty="0"/>
              <a:t>Hills</a:t>
            </a:r>
            <a:r>
              <a:rPr lang="en-US" dirty="0"/>
              <a:t>	        </a:t>
            </a:r>
            <a:r>
              <a:rPr lang="en-US" u="sng" dirty="0"/>
              <a:t>Both</a:t>
            </a:r>
          </a:p>
          <a:p>
            <a:pPr marL="0" indent="0">
              <a:buNone/>
            </a:pPr>
            <a:r>
              <a:rPr lang="en-US" dirty="0"/>
              <a:t>Fiber				$  7,793,783	$70,864,684  	$  78,658,617    		</a:t>
            </a:r>
          </a:p>
          <a:p>
            <a:pPr marL="0" indent="0">
              <a:buNone/>
            </a:pPr>
            <a:r>
              <a:rPr lang="en-US" dirty="0"/>
              <a:t>Drops				$  1,626,676	$  9.344,861	$  11,011,477</a:t>
            </a:r>
          </a:p>
          <a:p>
            <a:pPr marL="0" indent="0">
              <a:buNone/>
            </a:pPr>
            <a:r>
              <a:rPr lang="en-US" dirty="0"/>
              <a:t>Electronics			$  3,073,523    	$13,053,456	$  15,813,173	</a:t>
            </a:r>
          </a:p>
          <a:p>
            <a:pPr marL="0" indent="0">
              <a:buNone/>
            </a:pPr>
            <a:r>
              <a:rPr lang="en-US" dirty="0"/>
              <a:t>Huts				$     116,360	$     188,060	$       304,420	</a:t>
            </a:r>
          </a:p>
          <a:p>
            <a:pPr marL="0" indent="0">
              <a:buNone/>
            </a:pPr>
            <a:r>
              <a:rPr lang="en-US" dirty="0"/>
              <a:t>Operational Assets		</a:t>
            </a:r>
            <a:r>
              <a:rPr lang="en-US" u="sng" dirty="0"/>
              <a:t>$     528,444</a:t>
            </a:r>
            <a:r>
              <a:rPr lang="en-US" dirty="0"/>
              <a:t>	</a:t>
            </a:r>
            <a:r>
              <a:rPr lang="en-US" u="sng" dirty="0"/>
              <a:t>$  1,688,389</a:t>
            </a:r>
            <a:r>
              <a:rPr lang="en-US" dirty="0"/>
              <a:t>	</a:t>
            </a:r>
            <a:r>
              <a:rPr lang="en-US" u="sng" dirty="0"/>
              <a:t>$    1,773,604</a:t>
            </a:r>
          </a:p>
          <a:p>
            <a:pPr marL="0" indent="0">
              <a:buNone/>
            </a:pPr>
            <a:r>
              <a:rPr lang="en-US" dirty="0"/>
              <a:t>   Total				$13,138,786	$95,139,450	$107,561,142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Cost per Passing		     $3,007	      $2,144	       $2,848		</a:t>
            </a:r>
          </a:p>
          <a:p>
            <a:pPr marL="0" indent="0">
              <a:buNone/>
            </a:pPr>
            <a:r>
              <a:rPr lang="en-US" dirty="0"/>
              <a:t>Cost per Customer (65%)	     $6,014	      $4,289 	       $5,696		</a:t>
            </a:r>
          </a:p>
        </p:txBody>
      </p:sp>
    </p:spTree>
    <p:extLst>
      <p:ext uri="{BB962C8B-B14F-4D97-AF65-F5344CB8AC3E}">
        <p14:creationId xmlns:p14="http://schemas.microsoft.com/office/powerpoint/2010/main" val="25864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Products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Retail</a:t>
            </a:r>
          </a:p>
          <a:p>
            <a:pPr lvl="1"/>
            <a:r>
              <a:rPr lang="en-US" sz="2800" dirty="0"/>
              <a:t>Fast Internet</a:t>
            </a:r>
          </a:p>
          <a:p>
            <a:pPr lvl="1"/>
            <a:r>
              <a:rPr lang="en-US" sz="2800" dirty="0"/>
              <a:t>Telephone</a:t>
            </a:r>
          </a:p>
          <a:p>
            <a:r>
              <a:rPr lang="en-US" sz="3200" dirty="0"/>
              <a:t>Managed WiFi</a:t>
            </a:r>
          </a:p>
          <a:p>
            <a:r>
              <a:rPr lang="en-US" sz="3200" dirty="0"/>
              <a:t>Eventually other products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312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Operating Models We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2113"/>
          </a:xfrm>
        </p:spPr>
        <p:txBody>
          <a:bodyPr>
            <a:normAutofit/>
          </a:bodyPr>
          <a:lstStyle/>
          <a:p>
            <a:r>
              <a:rPr lang="en-US" u="sng" dirty="0"/>
              <a:t>Retail Model</a:t>
            </a:r>
            <a:r>
              <a:rPr lang="en-US" dirty="0"/>
              <a:t>. The cities together or a private ISP as the owner and operator of the business.</a:t>
            </a:r>
          </a:p>
          <a:p>
            <a:r>
              <a:rPr lang="en-US" u="sng" dirty="0"/>
              <a:t>Open Access</a:t>
            </a:r>
            <a:r>
              <a:rPr lang="en-US" dirty="0"/>
              <a:t>. The cities build a fiber network and lease connections to multiple ISPs which sell services.</a:t>
            </a:r>
          </a:p>
          <a:p>
            <a:r>
              <a:rPr lang="en-US" u="sng" dirty="0"/>
              <a:t>Public / Private Partnership</a:t>
            </a:r>
            <a:r>
              <a:rPr lang="en-US" dirty="0"/>
              <a:t>. The cities and an ISP build the network together, with the ISP operating the business.</a:t>
            </a:r>
          </a:p>
        </p:txBody>
      </p:sp>
    </p:spTree>
    <p:extLst>
      <p:ext uri="{BB962C8B-B14F-4D97-AF65-F5344CB8AC3E}">
        <p14:creationId xmlns:p14="http://schemas.microsoft.com/office/powerpoint/2010/main" val="131919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Major Business Plan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looked at each city individual, plus both cities together.</a:t>
            </a:r>
          </a:p>
          <a:p>
            <a:r>
              <a:rPr lang="en-US" dirty="0"/>
              <a:t>Studies used Finley estimated network costs, which are conservatively high.</a:t>
            </a:r>
          </a:p>
          <a:p>
            <a:r>
              <a:rPr lang="en-US" dirty="0"/>
              <a:t>Base Studies considered a 50% customer penetration rate.</a:t>
            </a:r>
          </a:p>
          <a:p>
            <a:r>
              <a:rPr lang="en-US" dirty="0"/>
              <a:t>3-Tier broadband prices at $60 / $70 / $80</a:t>
            </a:r>
          </a:p>
          <a:p>
            <a:r>
              <a:rPr lang="en-US" dirty="0"/>
              <a:t>Studied impact of changing major variables like prices, penetration rates, interest rates, network costs, levels of grants</a:t>
            </a:r>
          </a:p>
          <a:p>
            <a:r>
              <a:rPr lang="en-US" dirty="0"/>
              <a:t>Business covering both cities adds 24 new employees over time.</a:t>
            </a:r>
          </a:p>
          <a:p>
            <a:r>
              <a:rPr lang="en-US" dirty="0"/>
              <a:t>Studies included periodic retirement of electronics.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Financing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Considered 3 Scenarios:</a:t>
            </a:r>
          </a:p>
          <a:p>
            <a:r>
              <a:rPr lang="en-US" dirty="0"/>
              <a:t>100% funded with general obligation bonds</a:t>
            </a:r>
          </a:p>
          <a:p>
            <a:r>
              <a:rPr lang="en-US" dirty="0"/>
              <a:t>Each new customer contributes $3,500 which can be spread over as much as 10 years.</a:t>
            </a:r>
          </a:p>
          <a:p>
            <a:r>
              <a:rPr lang="en-US" dirty="0"/>
              <a:t>Business is formed as a cooperative and customers pay $500 to join. </a:t>
            </a:r>
          </a:p>
        </p:txBody>
      </p:sp>
    </p:spTree>
    <p:extLst>
      <p:ext uri="{BB962C8B-B14F-4D97-AF65-F5344CB8AC3E}">
        <p14:creationId xmlns:p14="http://schemas.microsoft.com/office/powerpoint/2010/main" val="45442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Financial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3"/>
            <a:ext cx="10515600" cy="4498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$3,500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	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Bond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Buy-in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Costs			$107.6 M	$104.4 M	$107.6 M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				$    0.0 M	$  49.5 M	$    7.1 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			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$121.4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 70.0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$116.0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Financing		$121.4 M	$119.5 M	$123.1 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Rate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50%	     40% 	    50%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after 10 Years		$  5.78 M	$  0.43 M	$  0.51 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after 20 Years		$22.38 M 	$  4.13 M      $   6.53 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Reduction				      $26	      $8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1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Other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Considered Open Access. Could not find a scenario where the cities would break even (and losses were large).</a:t>
            </a:r>
          </a:p>
          <a:p>
            <a:r>
              <a:rPr lang="en-US" dirty="0"/>
              <a:t>Considered a scenario of building and leasing the network to a partner. While it could work, the margins were slim for the operating partner. </a:t>
            </a:r>
          </a:p>
          <a:p>
            <a:r>
              <a:rPr lang="en-US" dirty="0"/>
              <a:t>Considered cities building and hiring an operator. This could work with the right partner.</a:t>
            </a:r>
          </a:p>
          <a:p>
            <a:r>
              <a:rPr lang="en-US" dirty="0"/>
              <a:t>Considered open access where customers pay $3,500 fee to join. This only lowers rates by $5, which didn’t feel like a good bargain related to the $3,500 buy-in.  </a:t>
            </a:r>
          </a:p>
        </p:txBody>
      </p:sp>
    </p:spTree>
    <p:extLst>
      <p:ext uri="{BB962C8B-B14F-4D97-AF65-F5344CB8AC3E}">
        <p14:creationId xmlns:p14="http://schemas.microsoft.com/office/powerpoint/2010/main" val="148693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Financial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look feasible building ISP business in Farmington only. Too small and no economy of scale.</a:t>
            </a:r>
          </a:p>
          <a:p>
            <a:r>
              <a:rPr lang="en-US" dirty="0"/>
              <a:t>There are scenarios where the two cities together could create an ISP.  The financial breakeven would require around a 46% penetration rate with GO Bond financing.</a:t>
            </a:r>
          </a:p>
          <a:p>
            <a:r>
              <a:rPr lang="en-US" dirty="0"/>
              <a:t>Open access not feasible.</a:t>
            </a:r>
          </a:p>
          <a:p>
            <a:r>
              <a:rPr lang="en-US" dirty="0"/>
              <a:t>Scenarios of having customers buy-in look feasible. If buy-in financed over time, then rates can drop enough to make this a breakeven for customers. The big hurdle is apartments. </a:t>
            </a:r>
          </a:p>
        </p:txBody>
      </p:sp>
    </p:spTree>
    <p:extLst>
      <p:ext uri="{BB962C8B-B14F-4D97-AF65-F5344CB8AC3E}">
        <p14:creationId xmlns:p14="http://schemas.microsoft.com/office/powerpoint/2010/main" val="1529432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F56F-65C7-4324-B2F6-E37C2C7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A484-D686-45DE-B66C-C805AB877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There are a few key variables that affect all scenarios:</a:t>
            </a:r>
          </a:p>
          <a:p>
            <a:pPr>
              <a:lnSpc>
                <a:spcPct val="100000"/>
              </a:lnSpc>
            </a:pPr>
            <a:r>
              <a:rPr lang="en-US" dirty="0"/>
              <a:t>1% Change in Penetration rate - $3.2 M in cash over 20 years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$1 Change in broadband price - $3.1 M in cash over 20 years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Interest rate change 50 basis points  - $9.5 M over 20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0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Other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Fiber is a hundred-year technology upgrade and can supply the speeds needed today and also decades from now.</a:t>
            </a:r>
          </a:p>
          <a:p>
            <a:r>
              <a:rPr lang="en-US" dirty="0"/>
              <a:t>Broadband prices in the market look typical of other markets. Expect rates to rise as cable companies embrace becoming monopolies. Could see $100 rates in 3 – 5 years.</a:t>
            </a:r>
          </a:p>
          <a:p>
            <a:r>
              <a:rPr lang="en-US" dirty="0"/>
              <a:t>Future Technologies . 5G not likely to be a viable home broadband alternative. Satellite TV (Starlink) won’t be available in cities.</a:t>
            </a:r>
          </a:p>
          <a:p>
            <a:r>
              <a:rPr lang="en-US" dirty="0"/>
              <a:t>There are numerous issues with serving apartment buildings that are discussed in the report.</a:t>
            </a:r>
          </a:p>
          <a:p>
            <a:r>
              <a:rPr lang="en-US" dirty="0"/>
              <a:t>The report discusses the benefits and the risks to the city for entering the broadband business.</a:t>
            </a:r>
          </a:p>
          <a:p>
            <a:r>
              <a:rPr lang="en-US" dirty="0"/>
              <a:t>The report discusses ways to engage the public in the broadband decision.</a:t>
            </a:r>
          </a:p>
        </p:txBody>
      </p:sp>
    </p:spTree>
    <p:extLst>
      <p:ext uri="{BB962C8B-B14F-4D97-AF65-F5344CB8AC3E}">
        <p14:creationId xmlns:p14="http://schemas.microsoft.com/office/powerpoint/2010/main" val="229938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Decide if you want to move forward. If so, pick the operating model. </a:t>
            </a:r>
          </a:p>
          <a:p>
            <a:r>
              <a:rPr lang="en-US" dirty="0"/>
              <a:t>Reach out to the public.</a:t>
            </a:r>
          </a:p>
          <a:p>
            <a:r>
              <a:rPr lang="en-US" dirty="0"/>
              <a:t>Consider partnership options.</a:t>
            </a:r>
          </a:p>
          <a:p>
            <a:r>
              <a:rPr lang="en-US" dirty="0"/>
              <a:t>Find a local champion / staffing. </a:t>
            </a:r>
          </a:p>
          <a:p>
            <a:r>
              <a:rPr lang="en-US" dirty="0"/>
              <a:t>Figure out funding. </a:t>
            </a:r>
          </a:p>
          <a:p>
            <a:r>
              <a:rPr lang="en-US" dirty="0"/>
              <a:t>Push the incumbents to do better.</a:t>
            </a:r>
          </a:p>
          <a:p>
            <a:r>
              <a:rPr lang="en-US" dirty="0"/>
              <a:t>Investigate Michigan METRO Act. </a:t>
            </a:r>
          </a:p>
          <a:p>
            <a:r>
              <a:rPr lang="en-US" dirty="0"/>
              <a:t>Be persistent. </a:t>
            </a:r>
          </a:p>
        </p:txBody>
      </p:sp>
    </p:spTree>
    <p:extLst>
      <p:ext uri="{BB962C8B-B14F-4D97-AF65-F5344CB8AC3E}">
        <p14:creationId xmlns:p14="http://schemas.microsoft.com/office/powerpoint/2010/main" val="167859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Doug Dawson, President, CCG Consulting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blackbean2@ccgcomm.com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(202) 255-7689</a:t>
            </a:r>
          </a:p>
          <a:p>
            <a:pPr marL="0" indent="0">
              <a:buNone/>
            </a:pPr>
            <a:r>
              <a:rPr lang="en-US" sz="3200" dirty="0"/>
              <a:t>Daily blog:  </a:t>
            </a:r>
            <a:r>
              <a:rPr lang="en-US" sz="3200" dirty="0">
                <a:hlinkClick r:id="rId3"/>
              </a:rPr>
              <a:t>https://potsandpansbyccg.com/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Dean Mischke, VP, Finley Engineering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d.mischke@finleyUSA.com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(715) 930-7255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9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The Residential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2400" dirty="0"/>
              <a:t>85% of respondents have landline broadband. 50% of homes subscribe to Charter, 33% subscribe to AT&amp;T, and 2% subscribe to WOW!. Additionally, 5.5% use cellphones for data and 2% use satellite broadband. 9.5% of homes have no broadband.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86% of respondents still subscribe to traditional cable TV service – the highest rate we’ve seen in years. This seems partially because both the telco and cable companies offer cable.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78% of homes are buying a bundle of services – another reason for the high cable penetration.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39% of homes have somebody that works at home at least parttime. 7% of homes have somebody working from home fulltime. The survey was done just as the pandemic started, so this is likely to be higher today.</a:t>
            </a:r>
          </a:p>
        </p:txBody>
      </p:sp>
    </p:spTree>
    <p:extLst>
      <p:ext uri="{BB962C8B-B14F-4D97-AF65-F5344CB8AC3E}">
        <p14:creationId xmlns:p14="http://schemas.microsoft.com/office/powerpoint/2010/main" val="396243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The Residential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2400" dirty="0"/>
              <a:t>We got the following results from a statistically valid telephone survey. A secondary online survey produced similar results.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42% of homes are dissatisfied with home broadband speeds. Reasons given include outages, inconsistent performance, and problems doing routine things like streaming video.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48% said they would move to a new network for the same prices they pay today. 78% said they would move for lower prices. Only 24% said better customer service would get them to change. 6% would change to avoid data caps.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46% of respondents would prefer for the cities to own and operate a fiber network. 27% were in favor of open access. Only 6% wanted a commercial ISP to serve with a new network.</a:t>
            </a:r>
          </a:p>
        </p:txBody>
      </p:sp>
    </p:spTree>
    <p:extLst>
      <p:ext uri="{BB962C8B-B14F-4D97-AF65-F5344CB8AC3E}">
        <p14:creationId xmlns:p14="http://schemas.microsoft.com/office/powerpoint/2010/main" val="389832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Speed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795"/>
            <a:ext cx="10515600" cy="454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Charter Download Speeds</a:t>
            </a:r>
          </a:p>
          <a:p>
            <a:r>
              <a:rPr lang="en-US" dirty="0"/>
              <a:t>10% had download speeds under 10 Mbps</a:t>
            </a:r>
          </a:p>
          <a:p>
            <a:r>
              <a:rPr lang="en-US" dirty="0"/>
              <a:t>42% had download speeds under 50 Mbps</a:t>
            </a:r>
          </a:p>
          <a:p>
            <a:pPr marL="0" indent="0">
              <a:buNone/>
            </a:pPr>
            <a:r>
              <a:rPr lang="en-US" dirty="0"/>
              <a:t>Charter Upload Speeds</a:t>
            </a:r>
          </a:p>
          <a:p>
            <a:r>
              <a:rPr lang="en-US" dirty="0"/>
              <a:t>33% had upload speeds under 10 Mbps</a:t>
            </a:r>
          </a:p>
          <a:p>
            <a:r>
              <a:rPr lang="en-US" dirty="0"/>
              <a:t>87% had upload speeds under 20 Mbps</a:t>
            </a:r>
          </a:p>
          <a:p>
            <a:pPr marL="0" indent="0">
              <a:buNone/>
            </a:pPr>
            <a:r>
              <a:rPr lang="en-US" dirty="0"/>
              <a:t>We interpret the results to show that there are local problems in parts of the Charter network. </a:t>
            </a:r>
          </a:p>
          <a:p>
            <a:pPr marL="0" indent="0">
              <a:buNone/>
            </a:pPr>
            <a:r>
              <a:rPr lang="en-US" dirty="0"/>
              <a:t>Note that Charter withdrew a petition at the FCC to use data caps.</a:t>
            </a:r>
          </a:p>
        </p:txBody>
      </p:sp>
    </p:spTree>
    <p:extLst>
      <p:ext uri="{BB962C8B-B14F-4D97-AF65-F5344CB8AC3E}">
        <p14:creationId xmlns:p14="http://schemas.microsoft.com/office/powerpoint/2010/main" val="150008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Speed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Note that AT&amp;T stopped selling new DSL customers in October 2020.</a:t>
            </a:r>
          </a:p>
          <a:p>
            <a:pPr marL="0" indent="0">
              <a:buNone/>
            </a:pPr>
            <a:r>
              <a:rPr lang="en-US" dirty="0"/>
              <a:t>AT&amp;T Download Speeds</a:t>
            </a:r>
          </a:p>
          <a:p>
            <a:r>
              <a:rPr lang="en-US" dirty="0"/>
              <a:t>44% had download speeds under 20 Mbps</a:t>
            </a:r>
          </a:p>
          <a:p>
            <a:r>
              <a:rPr lang="en-US" dirty="0"/>
              <a:t>81% had download speeds under 30 Mbps</a:t>
            </a:r>
          </a:p>
          <a:p>
            <a:pPr marL="0" indent="0">
              <a:buNone/>
            </a:pPr>
            <a:r>
              <a:rPr lang="en-US" dirty="0"/>
              <a:t>AT&amp;T Upload Speeds</a:t>
            </a:r>
          </a:p>
          <a:p>
            <a:r>
              <a:rPr lang="en-US" dirty="0"/>
              <a:t>74% had upload speeds under 10 Mbps</a:t>
            </a:r>
          </a:p>
          <a:p>
            <a:r>
              <a:rPr lang="en-US" dirty="0"/>
              <a:t>100% had upload speeds under 20 Mbps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respectable speeds for a DSL network.</a:t>
            </a:r>
          </a:p>
        </p:txBody>
      </p:sp>
    </p:spTree>
    <p:extLst>
      <p:ext uri="{BB962C8B-B14F-4D97-AF65-F5344CB8AC3E}">
        <p14:creationId xmlns:p14="http://schemas.microsoft.com/office/powerpoint/2010/main" val="401961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Demand for Broadband Exploding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792"/>
            <a:ext cx="10515600" cy="465617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dirty="0"/>
              <a:t>From OpenVault</a:t>
            </a:r>
          </a:p>
          <a:p>
            <a:pPr>
              <a:buClrTx/>
            </a:pPr>
            <a:r>
              <a:rPr lang="en-US" dirty="0"/>
              <a:t>Average Household Broadband Usage growing rapidly:</a:t>
            </a:r>
          </a:p>
          <a:p>
            <a:pPr marL="457200" lvl="1" indent="0">
              <a:buClrTx/>
              <a:buNone/>
            </a:pP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Quarter 2018	215 gigabytes per month</a:t>
            </a:r>
          </a:p>
          <a:p>
            <a:pPr marL="457200" lvl="1" indent="0">
              <a:buClrTx/>
              <a:buNone/>
            </a:pP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Quarter 2019	274 gigabytes per month</a:t>
            </a:r>
          </a:p>
          <a:p>
            <a:pPr marL="457200" lvl="1" indent="0">
              <a:buClrTx/>
              <a:buNone/>
            </a:pP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Quarter 2020	403 gigabytes per month</a:t>
            </a:r>
          </a:p>
          <a:p>
            <a:pPr marL="400050">
              <a:buClrTx/>
            </a:pPr>
            <a:r>
              <a:rPr lang="en-US" dirty="0"/>
              <a:t>To put into perspective – average high-definition movie uses 3 GB per hour, 4K movies use 7 GB. </a:t>
            </a:r>
          </a:p>
          <a:p>
            <a:pPr marL="400050">
              <a:buClrTx/>
            </a:pPr>
            <a:r>
              <a:rPr lang="en-US" dirty="0"/>
              <a:t>At the end of 3</a:t>
            </a:r>
            <a:r>
              <a:rPr lang="en-US" baseline="30000" dirty="0"/>
              <a:t>rd</a:t>
            </a:r>
            <a:r>
              <a:rPr lang="en-US" dirty="0"/>
              <a:t> quarter 2020, 8.8% of homes are using more than 1 terabyte of data per month (up from 4% at end of 2018).</a:t>
            </a:r>
          </a:p>
          <a:p>
            <a:pPr marL="400050">
              <a:buClrTx/>
            </a:pPr>
            <a:r>
              <a:rPr lang="en-US" dirty="0"/>
              <a:t>At the end of 3</a:t>
            </a:r>
            <a:r>
              <a:rPr lang="en-US" baseline="30000" dirty="0"/>
              <a:t>rd</a:t>
            </a:r>
            <a:r>
              <a:rPr lang="en-US" dirty="0"/>
              <a:t> quarter 2020, 5.6% of homes are buying gigabyte broadband (up from 1.8% at end of 2018)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Relative Broadband Speeds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2A684B-1DDD-4E6F-8605-FF4CA835F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872405"/>
              </p:ext>
            </p:extLst>
          </p:nvPr>
        </p:nvGraphicFramePr>
        <p:xfrm>
          <a:off x="838200" y="1825625"/>
          <a:ext cx="10515600" cy="405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45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Business Interviews and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were not happy with the capabilities of employees to work from home during the pandemic.</a:t>
            </a:r>
          </a:p>
          <a:p>
            <a:r>
              <a:rPr lang="en-US" dirty="0"/>
              <a:t>Many businesses still use AT&amp;T, which they report was more consistent than Bright House Networks (the cable company before Charter). </a:t>
            </a:r>
          </a:p>
          <a:p>
            <a:r>
              <a:rPr lang="en-US" dirty="0"/>
              <a:t>Businesses told us they valued consistency more than price.</a:t>
            </a:r>
          </a:p>
          <a:p>
            <a:r>
              <a:rPr lang="en-US" dirty="0"/>
              <a:t>Interestingly, no business described broadband as great, just adequate. Almost every business had functions they would tackle if they had faster broadband. </a:t>
            </a:r>
          </a:p>
        </p:txBody>
      </p:sp>
    </p:spTree>
    <p:extLst>
      <p:ext uri="{BB962C8B-B14F-4D97-AF65-F5344CB8AC3E}">
        <p14:creationId xmlns:p14="http://schemas.microsoft.com/office/powerpoint/2010/main" val="253131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Custom 1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009FDD"/>
      </a:accent1>
      <a:accent2>
        <a:srgbClr val="0094E5"/>
      </a:accent2>
      <a:accent3>
        <a:srgbClr val="007BBF"/>
      </a:accent3>
      <a:accent4>
        <a:srgbClr val="00527F"/>
      </a:accent4>
      <a:accent5>
        <a:srgbClr val="BFBFBF"/>
      </a:accent5>
      <a:accent6>
        <a:srgbClr val="1D1F2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1814</TotalTime>
  <Words>1974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test</vt:lpstr>
      <vt:lpstr>Farmington / Farmington Hills  Broadband Feasibility Study</vt:lpstr>
      <vt:lpstr>Operating Models We Considered</vt:lpstr>
      <vt:lpstr>The Residential Survey</vt:lpstr>
      <vt:lpstr>The Residential Survey</vt:lpstr>
      <vt:lpstr>Speed Tests</vt:lpstr>
      <vt:lpstr>Speed Tests</vt:lpstr>
      <vt:lpstr>Demand for Broadband Exploding</vt:lpstr>
      <vt:lpstr>Relative Broadband Speeds</vt:lpstr>
      <vt:lpstr>Business Interviews and Surveys</vt:lpstr>
      <vt:lpstr>Network Design: Key Considerations</vt:lpstr>
      <vt:lpstr>Network Design</vt:lpstr>
      <vt:lpstr>Network Design: Key Considerations</vt:lpstr>
      <vt:lpstr>Network Design</vt:lpstr>
      <vt:lpstr>Network Design</vt:lpstr>
      <vt:lpstr>Network Design: Methodology</vt:lpstr>
      <vt:lpstr>Network Design: Results</vt:lpstr>
      <vt:lpstr>Miles of Fiber Construction</vt:lpstr>
      <vt:lpstr>Network Costs</vt:lpstr>
      <vt:lpstr>Products Offered</vt:lpstr>
      <vt:lpstr>Major Business Plan Assumptions</vt:lpstr>
      <vt:lpstr>Financing Assumptions</vt:lpstr>
      <vt:lpstr>Financial Results</vt:lpstr>
      <vt:lpstr>Other Scenarios</vt:lpstr>
      <vt:lpstr>Financial Conclusions</vt:lpstr>
      <vt:lpstr>Sensitivity Analysis</vt:lpstr>
      <vt:lpstr>Other Findings</vt:lpstr>
      <vt:lpstr>Next Steps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White</dc:creator>
  <cp:lastModifiedBy>Marlene OBrien</cp:lastModifiedBy>
  <cp:revision>71</cp:revision>
  <dcterms:created xsi:type="dcterms:W3CDTF">2019-05-02T18:31:20Z</dcterms:created>
  <dcterms:modified xsi:type="dcterms:W3CDTF">2021-01-26T19:39:30Z</dcterms:modified>
</cp:coreProperties>
</file>